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840" r:id="rId1"/>
  </p:sldMasterIdLst>
  <p:sldIdLst>
    <p:sldId id="256" r:id="rId2"/>
    <p:sldId id="329" r:id="rId3"/>
    <p:sldId id="307" r:id="rId4"/>
    <p:sldId id="260" r:id="rId5"/>
    <p:sldId id="328" r:id="rId6"/>
    <p:sldId id="289" r:id="rId7"/>
    <p:sldId id="304" r:id="rId8"/>
    <p:sldId id="301" r:id="rId9"/>
    <p:sldId id="302" r:id="rId10"/>
    <p:sldId id="331" r:id="rId11"/>
    <p:sldId id="330" r:id="rId12"/>
    <p:sldId id="305" r:id="rId13"/>
    <p:sldId id="29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5/31/2022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hyperlink" Target="https://www.laits.utexas.edu/tex/gr/tap3.html" TargetMode="External"/><Relationship Id="rId4" Type="http://schemas.openxmlformats.org/officeDocument/2006/relationships/hyperlink" Target="https://www.laits.utexas.edu/tex/gr/ver1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hyperlink" Target="https://www.laits.utexas.edu/tex/gr/vir1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0AF3C-D147-4CE6-989A-E6B754A8A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192" y="1769575"/>
            <a:ext cx="9966960" cy="3035808"/>
          </a:xfrm>
        </p:spPr>
        <p:txBody>
          <a:bodyPr/>
          <a:lstStyle/>
          <a:p>
            <a:pPr algn="ctr"/>
            <a:r>
              <a:rPr lang="fr-CA" dirty="0"/>
              <a:t>RECAPITULATIF de grammaire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14AED-5BA5-4366-B009-CF47E2D5F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970" y="5223621"/>
            <a:ext cx="7891272" cy="1069848"/>
          </a:xfrm>
        </p:spPr>
        <p:txBody>
          <a:bodyPr/>
          <a:lstStyle/>
          <a:p>
            <a:r>
              <a:rPr lang="fr-CA" dirty="0"/>
              <a:t>Module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49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Passé composé- </a:t>
            </a:r>
            <a:r>
              <a:rPr lang="fr-CA" dirty="0" err="1"/>
              <a:t>AUXiliary</a:t>
            </a:r>
            <a:r>
              <a:rPr lang="fr-CA" dirty="0"/>
              <a:t> être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89102"/>
            <a:ext cx="10058400" cy="3950563"/>
          </a:xfrm>
        </p:spPr>
        <p:txBody>
          <a:bodyPr>
            <a:normAutofit/>
          </a:bodyPr>
          <a:lstStyle/>
          <a:p>
            <a:pPr lvl="1"/>
            <a:r>
              <a:rPr lang="fr-CA" dirty="0"/>
              <a:t>A</a:t>
            </a:r>
            <a:r>
              <a:rPr lang="en-US" dirty="0" err="1"/>
              <a:t>ll</a:t>
            </a:r>
            <a:r>
              <a:rPr lang="en-US" dirty="0"/>
              <a:t> these following verbs are using the auxiliary ÊTRE + their past participle:</a:t>
            </a:r>
          </a:p>
          <a:p>
            <a:pPr lvl="1"/>
            <a:endParaRPr lang="fr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3FDCA-8EB9-4E9E-9D5C-9CB762BD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0" y="1998305"/>
            <a:ext cx="4727121" cy="472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3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Passé composé- </a:t>
            </a:r>
            <a:r>
              <a:rPr lang="fr-CA" dirty="0" err="1"/>
              <a:t>negation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AC0BC-A464-440B-BA3C-90218D8706F9}"/>
              </a:ext>
            </a:extLst>
          </p:cNvPr>
          <p:cNvSpPr txBox="1"/>
          <p:nvPr/>
        </p:nvSpPr>
        <p:spPr>
          <a:xfrm>
            <a:off x="1180730" y="1567529"/>
            <a:ext cx="9941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dirty="0"/>
          </a:p>
          <a:p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negation of the passé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composé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formed by placing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 ... pas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around the conjugated verb, which, for this past tense, is either the auxiliary AVOIR or ÊTRE</a:t>
            </a: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’ai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joué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n’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joué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il est allé- 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il 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’est 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pas 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allé</a:t>
            </a:r>
          </a:p>
          <a:p>
            <a:pPr algn="ctr"/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careful with the reflexive verbs, the reflexive pronoun is attached to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auxiliary ÊTRE</a:t>
            </a:r>
          </a:p>
          <a:p>
            <a:pPr algn="ctr"/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Je me suis levé –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ne 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me suis 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pas 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levé</a:t>
            </a:r>
          </a:p>
          <a:p>
            <a:pPr algn="ctr"/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Elle s’est levée –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elle 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ne 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s’est 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pas 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levée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A580CE-3617-4939-8417-C8A3E5DEE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5958" y="31853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6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Passé composé-VERBS to </a:t>
            </a:r>
            <a:r>
              <a:rPr lang="fr-CA" dirty="0" err="1"/>
              <a:t>memorize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23765" y="2684609"/>
          <a:ext cx="9944470" cy="3414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447711">
                <a:tc>
                  <a:txBody>
                    <a:bodyPr/>
                    <a:lstStyle/>
                    <a:p>
                      <a:pPr algn="l"/>
                      <a:r>
                        <a:rPr lang="it-IT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 </a:t>
                      </a:r>
                      <a:r>
                        <a:rPr lang="it-IT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eu</a:t>
                      </a:r>
                      <a:r>
                        <a:rPr lang="it-IT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(avoir)</a:t>
                      </a:r>
                      <a:endParaRPr lang="it-IT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ont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été (être)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753984376"/>
                  </a:ext>
                </a:extLst>
              </a:tr>
              <a:tr h="447711">
                <a:tc>
                  <a:txBody>
                    <a:bodyPr/>
                    <a:lstStyle/>
                    <a:p>
                      <a:pPr algn="l"/>
                      <a:r>
                        <a:rPr lang="it-IT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j’</a:t>
                      </a:r>
                      <a:r>
                        <a:rPr lang="it-IT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 fini (finir)</a:t>
                      </a:r>
                      <a:endParaRPr lang="it-IT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nous 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avons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porté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porter)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532515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mangé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(-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regular verbs)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vous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avez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pouvoir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275384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Il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s’est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levé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(all reflexive verbs tackled in class)</a:t>
                      </a: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ils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dû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(devoir)</a:t>
                      </a: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  <a:tr h="477496">
                <a:tc>
                  <a:txBody>
                    <a:bodyPr/>
                    <a:lstStyle/>
                    <a:p>
                      <a:pPr algn="l"/>
                      <a:r>
                        <a:rPr lang="fr-CA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J’ai 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fait (faire)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Nous </a:t>
                      </a:r>
                      <a:r>
                        <a:rPr lang="fr-CA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sommes allés (es) (aller)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470388728"/>
                  </a:ext>
                </a:extLst>
              </a:tr>
              <a:tr h="439269">
                <a:tc>
                  <a:txBody>
                    <a:bodyPr/>
                    <a:lstStyle/>
                    <a:p>
                      <a:pPr algn="l"/>
                      <a:r>
                        <a:rPr lang="fr-CA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 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pris (prendre)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Vous </a:t>
                      </a:r>
                      <a:r>
                        <a:rPr lang="fr-CA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avez mis (mettre)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2317677772"/>
                  </a:ext>
                </a:extLst>
              </a:tr>
              <a:tr h="749697">
                <a:tc>
                  <a:txBody>
                    <a:bodyPr/>
                    <a:lstStyle/>
                    <a:p>
                      <a:pPr algn="l"/>
                      <a:r>
                        <a:rPr lang="fr-CA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 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bu (boire)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CA" sz="1800" b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ils  </a:t>
                      </a:r>
                      <a:r>
                        <a:rPr lang="fr-CA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ont voulu (vouloir)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746998839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81712"/>
            <a:ext cx="10058400" cy="666179"/>
          </a:xfrm>
        </p:spPr>
        <p:txBody>
          <a:bodyPr>
            <a:normAutofit/>
          </a:bodyPr>
          <a:lstStyle/>
          <a:p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You have to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memorize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conjugation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have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learned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fr-CA" sz="1900" b="1" dirty="0">
                <a:latin typeface="Arial" panose="020B0604020202020204" pitchFamily="34" charset="0"/>
                <a:cs typeface="Arial" panose="020B0604020202020204" pitchFamily="34" charset="0"/>
              </a:rPr>
              <a:t> course: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lvl="1" indent="0">
              <a:buNone/>
            </a:pPr>
            <a:endParaRPr lang="fr-CA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E6221D-4D1E-4274-8C22-B9245BB11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7890" y="17259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58930"/>
            <a:ext cx="10058402" cy="1219200"/>
          </a:xfrm>
        </p:spPr>
        <p:txBody>
          <a:bodyPr/>
          <a:lstStyle/>
          <a:p>
            <a:pPr algn="ctr"/>
            <a:r>
              <a:rPr lang="fr-CA" dirty="0"/>
              <a:t>Marqueurs temporels/TIME MARKERS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4876C1-ABD5-4DF2-B630-869F4E7ED2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55938" y="1908700"/>
          <a:ext cx="9570127" cy="38182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47263">
                  <a:extLst>
                    <a:ext uri="{9D8B030D-6E8A-4147-A177-3AD203B41FA5}">
                      <a16:colId xmlns:a16="http://schemas.microsoft.com/office/drawing/2014/main" val="1465941748"/>
                    </a:ext>
                  </a:extLst>
                </a:gridCol>
                <a:gridCol w="5122864">
                  <a:extLst>
                    <a:ext uri="{9D8B030D-6E8A-4147-A177-3AD203B41FA5}">
                      <a16:colId xmlns:a16="http://schemas.microsoft.com/office/drawing/2014/main" val="2716846386"/>
                    </a:ext>
                  </a:extLst>
                </a:gridCol>
              </a:tblGrid>
              <a:tr h="3471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hier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esterday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61470707"/>
                  </a:ext>
                </a:extLst>
              </a:tr>
              <a:tr h="3471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hier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matin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yesterday morning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05708529"/>
                  </a:ext>
                </a:extLst>
              </a:tr>
              <a:tr h="3471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hier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après-midi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yesterday afternoon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92506144"/>
                  </a:ext>
                </a:extLst>
              </a:tr>
              <a:tr h="3471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hier soir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8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yesterday</a:t>
                      </a:r>
                      <a:r>
                        <a:rPr lang="fr-CA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8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evening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75684668"/>
                  </a:ext>
                </a:extLst>
              </a:tr>
              <a:tr h="3471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avant-hier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day before yesterday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6328796"/>
                  </a:ext>
                </a:extLst>
              </a:tr>
              <a:tr h="3471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quelques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jours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few days ago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72137568"/>
                  </a:ext>
                </a:extLst>
              </a:tr>
              <a:tr h="3471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 trois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jours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three days ago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73294712"/>
                  </a:ext>
                </a:extLst>
              </a:tr>
              <a:tr h="3471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800" b="1" kern="12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 week-end dernier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Last weekend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6631844"/>
                  </a:ext>
                </a:extLst>
              </a:tr>
              <a:tr h="3471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semaine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dernière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 week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57956024"/>
                  </a:ext>
                </a:extLst>
              </a:tr>
              <a:tr h="3471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l'année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dernière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 year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01556491"/>
                  </a:ext>
                </a:extLst>
              </a:tr>
              <a:tr h="3471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mois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dernier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Last month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41372624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B6B167-0618-4A01-BBBE-5F2F2D45CB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6065" y="8873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5098-649D-4598-863D-5068E846D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Module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E3206-FDF4-43F3-9543-CDF212646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1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Passé </a:t>
            </a:r>
            <a:r>
              <a:rPr lang="fr-CA" dirty="0" err="1"/>
              <a:t>composé-USE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24586"/>
              </p:ext>
            </p:extLst>
          </p:nvPr>
        </p:nvGraphicFramePr>
        <p:xfrm>
          <a:off x="1120844" y="2480482"/>
          <a:ext cx="9847917" cy="3892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7917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</a:tblGrid>
              <a:tr h="575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PASSÉ COMPOSÉ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3984376"/>
                  </a:ext>
                </a:extLst>
              </a:tr>
              <a:tr h="780249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GB" sz="1600" b="1" u="sng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28600" marR="0" indent="-2286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600" b="1" u="sng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One-time event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GB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	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95950" algn="l"/>
                        </a:tabLst>
                      </a:pPr>
                      <a:r>
                        <a:rPr lang="en-US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À 18 </a:t>
                      </a:r>
                      <a:r>
                        <a:rPr lang="en-US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ans</a:t>
                      </a:r>
                      <a:r>
                        <a:rPr lang="en-US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j’</a:t>
                      </a:r>
                      <a:r>
                        <a:rPr lang="en-US" sz="1600" b="1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ai</a:t>
                      </a:r>
                      <a:r>
                        <a:rPr lang="en-US" sz="16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terminé</a:t>
                      </a:r>
                      <a:r>
                        <a:rPr lang="en-US" sz="16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l’école</a:t>
                      </a:r>
                      <a:r>
                        <a:rPr lang="en-US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secondaire</a:t>
                      </a:r>
                      <a:r>
                        <a:rPr lang="en-US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: I finished high school at 18.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2386221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>
                          <a:tab pos="4362450" algn="l"/>
                        </a:tabLs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marL="228600" marR="0" indent="-2286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4362450" algn="l"/>
                        </a:tabLst>
                      </a:pPr>
                      <a:r>
                        <a:rPr lang="fr-CA" sz="1600" b="1" u="sng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Actions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228600" marR="0" indent="-22860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CA" sz="1600" dirty="0">
                          <a:solidFill>
                            <a:srgbClr val="66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GB" sz="1600" b="1" dirty="0">
                          <a:solidFill>
                            <a:srgbClr val="66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Main events, actions</a:t>
                      </a:r>
                      <a:r>
                        <a:rPr lang="en-GB" sz="1600" dirty="0">
                          <a:solidFill>
                            <a:srgbClr val="66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 a story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95950" algn="l"/>
                        </a:tabLst>
                      </a:pP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Hier, je </a:t>
                      </a:r>
                      <a:r>
                        <a:rPr lang="fr-CA" sz="16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suis allé 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au cinéma. Puis, je </a:t>
                      </a:r>
                      <a:r>
                        <a:rPr lang="fr-CA" sz="16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suis rentré 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et </a:t>
                      </a:r>
                      <a:r>
                        <a:rPr lang="fr-CA" sz="16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j’ai mangé 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le diner : </a:t>
                      </a:r>
                      <a:r>
                        <a:rPr lang="fr-CA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yesterday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I </a:t>
                      </a:r>
                      <a:r>
                        <a:rPr lang="fr-CA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went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to the </a:t>
                      </a:r>
                      <a:r>
                        <a:rPr lang="fr-CA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movie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fr-CA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Then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I </a:t>
                      </a:r>
                      <a:r>
                        <a:rPr lang="fr-CA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went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back home and </a:t>
                      </a:r>
                      <a:r>
                        <a:rPr lang="fr-CA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ate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dinner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95950" algn="l"/>
                        </a:tabLst>
                      </a:pPr>
                      <a:r>
                        <a:rPr lang="fr-CA" sz="1600" b="1" dirty="0">
                          <a:solidFill>
                            <a:srgbClr val="66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	</a:t>
                      </a:r>
                      <a:endParaRPr lang="en-US" sz="1600" b="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95950" algn="l"/>
                        </a:tabLst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   </a:t>
                      </a:r>
                      <a:r>
                        <a:rPr lang="fr-CA" sz="1600" b="1" dirty="0" err="1">
                          <a:solidFill>
                            <a:srgbClr val="6600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Interrupting</a:t>
                      </a:r>
                      <a:r>
                        <a:rPr lang="fr-CA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action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695950" algn="l"/>
                        </a:tabLst>
                      </a:pP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Je faisais de la guitare lorsque le téléphone </a:t>
                      </a:r>
                      <a:r>
                        <a:rPr lang="fr-CA" sz="16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 sonné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: I </a:t>
                      </a:r>
                      <a:r>
                        <a:rPr lang="fr-CA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was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playing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guitar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A" sz="1600" b="0" i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when</a:t>
                      </a:r>
                      <a:r>
                        <a:rPr lang="fr-CA" sz="1600" b="0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the phone </a:t>
                      </a:r>
                      <a:r>
                        <a:rPr lang="fr-CA" sz="1600" b="1" i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rang.</a:t>
                      </a:r>
                      <a:endParaRPr lang="en-US" sz="1600" b="1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6998839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81712"/>
            <a:ext cx="10058400" cy="666179"/>
          </a:xfrm>
        </p:spPr>
        <p:txBody>
          <a:bodyPr>
            <a:normAutofit/>
          </a:bodyPr>
          <a:lstStyle/>
          <a:p>
            <a:r>
              <a:rPr lang="fr-CA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fr-CA" sz="1800" b="1" dirty="0">
                <a:latin typeface="Arial" panose="020B0604020202020204" pitchFamily="34" charset="0"/>
                <a:cs typeface="Arial" panose="020B0604020202020204" pitchFamily="34" charset="0"/>
              </a:rPr>
              <a:t> to use </a:t>
            </a:r>
            <a:r>
              <a:rPr lang="fr-CA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fr-CA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  <a:r>
              <a:rPr lang="fr-CA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tense</a:t>
            </a:r>
            <a:r>
              <a:rPr lang="fr-CA" sz="1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lvl="1" indent="0">
              <a:buNone/>
            </a:pPr>
            <a:endParaRPr lang="fr-CA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F786330-0570-4962-A610-B280B8C79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81398" y="10489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Passé composé- </a:t>
            </a:r>
            <a:r>
              <a:rPr lang="fr-CA" dirty="0" err="1"/>
              <a:t>composed</a:t>
            </a:r>
            <a:r>
              <a:rPr lang="fr-CA" dirty="0"/>
              <a:t> </a:t>
            </a:r>
            <a:r>
              <a:rPr lang="fr-CA" dirty="0" err="1"/>
              <a:t>past</a:t>
            </a:r>
            <a:r>
              <a:rPr lang="fr-CA" dirty="0"/>
              <a:t> </a:t>
            </a:r>
            <a:r>
              <a:rPr lang="fr-CA" dirty="0" err="1"/>
              <a:t>tense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AC0BC-A464-440B-BA3C-90218D8706F9}"/>
              </a:ext>
            </a:extLst>
          </p:cNvPr>
          <p:cNvSpPr txBox="1"/>
          <p:nvPr/>
        </p:nvSpPr>
        <p:spPr>
          <a:xfrm>
            <a:off x="868214" y="1884991"/>
            <a:ext cx="994142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sz="1600" dirty="0"/>
          </a:p>
          <a:p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The PASSÉ COMPOSÉ 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composed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of 2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: the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tense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of an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auxiliary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verb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either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AVOIR or ÊTRE)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by a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participle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Subject+ present tense of auxiliary + past participle</a:t>
            </a:r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’ai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joué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I (have) played</a:t>
            </a:r>
          </a:p>
          <a:p>
            <a:pPr algn="ctr"/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il est allé- He (has) gone/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regular verbs with an infinitive ending in 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  <a:hlinkClick r:id="rId4" tooltip="jump to ver1"/>
              </a:rPr>
              <a:t>-</a:t>
            </a: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  <a:hlinkClick r:id="rId4" tooltip="jump to ver1"/>
              </a:rPr>
              <a:t>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past participle is formed by replacing the final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of the infinitive with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that in most instances the auxiliary verb is 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avoir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but some verbs require </a:t>
            </a:r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  <a:hlinkClick r:id="rId5" tooltip="jump to tap3"/>
              </a:rPr>
              <a:t>être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as the auxiliary.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82B2C2-3D69-42F4-834C-BA9E36C30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23614" y="13976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Passé composé- AUXILIAIRE AVOIR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03094A-C4CC-49A3-B2A1-E5EA73D3607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55916" y="3660197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76554586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515419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J’ai joué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Nous avons regardé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921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 as étudié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Vous avez parlé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54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Elle/il a mangé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Elles/ils ont porté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783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3AC0BC-A464-440B-BA3C-90218D8706F9}"/>
              </a:ext>
            </a:extLst>
          </p:cNvPr>
          <p:cNvSpPr txBox="1"/>
          <p:nvPr/>
        </p:nvSpPr>
        <p:spPr>
          <a:xfrm>
            <a:off x="1180730" y="1398854"/>
            <a:ext cx="99414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that in most instances the auxiliary verb is 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avoir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 that the Past participle doesn’t agree with the subject but it can in specific structures that will not be tackled in this course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A9668E-F9C5-4D09-AFED-CD978FF396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60538" y="22122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Passé composé- IR (2</a:t>
            </a:r>
            <a:r>
              <a:rPr lang="fr-CA" baseline="30000" dirty="0"/>
              <a:t>nd</a:t>
            </a:r>
            <a:r>
              <a:rPr lang="fr-CA" dirty="0"/>
              <a:t> </a:t>
            </a:r>
            <a:r>
              <a:rPr lang="fr-CA" dirty="0" err="1"/>
              <a:t>category</a:t>
            </a:r>
            <a:r>
              <a:rPr lang="fr-CA" dirty="0"/>
              <a:t> </a:t>
            </a:r>
            <a:r>
              <a:rPr lang="fr-CA" dirty="0" err="1"/>
              <a:t>verbs</a:t>
            </a:r>
            <a:r>
              <a:rPr lang="fr-CA" dirty="0"/>
              <a:t>)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23765" y="3506680"/>
          <a:ext cx="9944470" cy="2249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749697">
                <a:tc>
                  <a:txBody>
                    <a:bodyPr/>
                    <a:lstStyle/>
                    <a:p>
                      <a:pPr algn="l"/>
                      <a:r>
                        <a:rPr lang="it-IT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j'</a:t>
                      </a:r>
                      <a:r>
                        <a:rPr lang="it-IT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 fini /</a:t>
                      </a:r>
                      <a:r>
                        <a:rPr lang="it-IT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(have) finished</a:t>
                      </a:r>
                      <a:endParaRPr lang="it-IT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nous 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avons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 (have) finished</a:t>
                      </a: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7496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you (have) finished</a:t>
                      </a: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vous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avez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 (have) finished</a:t>
                      </a: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7496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on 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he, she (it) / one (has) finished</a:t>
                      </a:r>
                    </a:p>
                  </a:txBody>
                  <a:tcPr marL="22860" marR="22860" marT="22860" marB="228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they (have) finished</a:t>
                      </a:r>
                    </a:p>
                  </a:txBody>
                  <a:tcPr marL="22860" marR="22860" marT="22860" marB="22860"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81712"/>
            <a:ext cx="10058400" cy="1469608"/>
          </a:xfrm>
        </p:spPr>
        <p:txBody>
          <a:bodyPr>
            <a:normAutofit/>
          </a:bodyPr>
          <a:lstStyle/>
          <a:p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-IR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fr-CA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at the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tense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past participle of regular verbs with an infinitive ending in 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  <a:hlinkClick r:id="rId4" tooltip="jump to vir1"/>
              </a:rPr>
              <a:t>-</a:t>
            </a: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  <a:hlinkClick r:id="rId4" tooltip="jump to vir1"/>
              </a:rPr>
              <a:t>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is formed by dropping the final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from the infinitive. For example, the past participle of 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finir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is 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fini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35B838-6ECE-431C-A246-642A3905A2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5196" y="18498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Passé composé- </a:t>
            </a:r>
            <a:r>
              <a:rPr lang="fr-CA" dirty="0" err="1"/>
              <a:t>negation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AC0BC-A464-440B-BA3C-90218D8706F9}"/>
              </a:ext>
            </a:extLst>
          </p:cNvPr>
          <p:cNvSpPr txBox="1"/>
          <p:nvPr/>
        </p:nvSpPr>
        <p:spPr>
          <a:xfrm>
            <a:off x="1182192" y="2274838"/>
            <a:ext cx="99414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negation of the passé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composé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formed by placing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 ... pas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around the conjugated verb, which, for this past tense, is either the auxiliary AVOIR or ÊTRE</a:t>
            </a: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’ai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joué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n’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joué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Elle a choisi- 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elle 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’a 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pas 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choisi</a:t>
            </a:r>
          </a:p>
          <a:p>
            <a:pPr algn="ctr"/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15FCBE-BC35-40E1-9C55-833B2BB393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1092" y="11683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3750"/>
            <a:ext cx="10058400" cy="1023409"/>
          </a:xfrm>
        </p:spPr>
        <p:txBody>
          <a:bodyPr/>
          <a:lstStyle/>
          <a:p>
            <a:pPr algn="ctr"/>
            <a:r>
              <a:rPr lang="fr-CA" dirty="0"/>
              <a:t>Passé composé- auxiliaire être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12814"/>
              </p:ext>
            </p:extLst>
          </p:nvPr>
        </p:nvGraphicFramePr>
        <p:xfrm>
          <a:off x="1120717" y="4177016"/>
          <a:ext cx="994447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 suis all</a:t>
                      </a:r>
                      <a:r>
                        <a:rPr lang="fr-CA" sz="16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é(e)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Nous sommes allé</a:t>
                      </a:r>
                      <a:r>
                        <a:rPr lang="fr-CA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 (es)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 es sorti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Vous êtes sorti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s(es)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 est all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ée</a:t>
                      </a:r>
                    </a:p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 est rentr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Elles </a:t>
                      </a:r>
                      <a:r>
                        <a:rPr lang="fr-CA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sont all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ées</a:t>
                      </a:r>
                    </a:p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ils sont 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rentrés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89103"/>
            <a:ext cx="9296462" cy="4989250"/>
          </a:xfrm>
        </p:spPr>
        <p:txBody>
          <a:bodyPr>
            <a:normAutofit fontScale="47500" lnSpcReduction="20000"/>
          </a:bodyPr>
          <a:lstStyle/>
          <a:p>
            <a:r>
              <a:rPr lang="fr-CA" sz="3400" b="1" dirty="0">
                <a:latin typeface="Arial" panose="020B0604020202020204" pitchFamily="34" charset="0"/>
                <a:cs typeface="Arial" panose="020B0604020202020204" pitchFamily="34" charset="0"/>
              </a:rPr>
              <a:t>Passé composé </a:t>
            </a:r>
            <a:r>
              <a:rPr lang="fr-CA" sz="34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CA" sz="3400" b="1" dirty="0">
                <a:latin typeface="Arial" panose="020B0604020202020204" pitchFamily="34" charset="0"/>
                <a:cs typeface="Arial" panose="020B0604020202020204" pitchFamily="34" charset="0"/>
              </a:rPr>
              <a:t> ÊTRE</a:t>
            </a:r>
            <a:endParaRPr lang="en-US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However, all reflexive verbs require the auxiliary 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être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 instead.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several verbs of movement like 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aller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 (to go),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entrer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(to go in)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sortir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(to go out) will also require the auxiliary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être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4000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that with ÊTRE the past participle agrees with the subject in number and in gender BUT there are exceptions (which will not be tackled in this course)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sz="3400" u="sng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CA" u="sng" dirty="0">
              <a:solidFill>
                <a:schemeClr val="accent2"/>
              </a:solidFill>
            </a:endParaRPr>
          </a:p>
          <a:p>
            <a:pPr marL="274320" lvl="1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01DE82-A3AD-41D0-95A6-F73426AE9C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20717" y="2207541"/>
          <a:ext cx="994447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1984178794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2003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6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 </a:t>
                      </a:r>
                      <a:r>
                        <a:rPr lang="fr-CA" sz="16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 suis levé(e)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Nous </a:t>
                      </a:r>
                      <a:r>
                        <a:rPr lang="fr-CA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nous sommes levés (es)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07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 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t’es levé(e)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Vous 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vous êtes levés(es)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55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 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s’est levée</a:t>
                      </a:r>
                    </a:p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 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s’est levé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Elles 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sont levées</a:t>
                      </a:r>
                    </a:p>
                    <a:p>
                      <a:r>
                        <a:rPr lang="fr-CA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ils </a:t>
                      </a:r>
                      <a:r>
                        <a:rPr lang="fr-CA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sont levés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570430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2A5A02-E3CB-48A4-8A72-5B274962D1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6310" y="10715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Passé composé- </a:t>
            </a:r>
            <a:r>
              <a:rPr lang="fr-CA" dirty="0" err="1"/>
              <a:t>AUXiliary</a:t>
            </a:r>
            <a:r>
              <a:rPr lang="fr-CA" dirty="0"/>
              <a:t> être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89102"/>
            <a:ext cx="10058400" cy="3950563"/>
          </a:xfrm>
        </p:spPr>
        <p:txBody>
          <a:bodyPr>
            <a:normAutofit/>
          </a:bodyPr>
          <a:lstStyle/>
          <a:p>
            <a:pPr lvl="1"/>
            <a:r>
              <a:rPr lang="fr-CA" dirty="0"/>
              <a:t>A</a:t>
            </a:r>
            <a:r>
              <a:rPr lang="en-US" dirty="0" err="1"/>
              <a:t>ll</a:t>
            </a:r>
            <a:r>
              <a:rPr lang="en-US" dirty="0"/>
              <a:t> these following verbs are using the auxiliary ÊTRE + their past participle:</a:t>
            </a:r>
          </a:p>
          <a:p>
            <a:pPr lvl="1"/>
            <a:endParaRPr lang="fr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A4CF8-E324-475F-8BDC-39E396BC5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041" y="2093976"/>
            <a:ext cx="7119891" cy="427939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BEB424-EB24-4C6A-9E78-F05BBC2B14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23525" y="914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1374</TotalTime>
  <Words>949</Words>
  <Application>Microsoft Office PowerPoint</Application>
  <PresentationFormat>Widescreen</PresentationFormat>
  <Paragraphs>142</Paragraphs>
  <Slides>13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Wingdings</vt:lpstr>
      <vt:lpstr>Wood Type</vt:lpstr>
      <vt:lpstr>RECAPITULATIF de grammaire</vt:lpstr>
      <vt:lpstr>Module 6</vt:lpstr>
      <vt:lpstr>Passé composé-USE</vt:lpstr>
      <vt:lpstr>Passé composé- composed past tense</vt:lpstr>
      <vt:lpstr>Passé composé- AUXILIAIRE AVOIR</vt:lpstr>
      <vt:lpstr>Passé composé- IR (2nd category verbs)</vt:lpstr>
      <vt:lpstr>Passé composé- negation</vt:lpstr>
      <vt:lpstr>Passé composé- auxiliaire être</vt:lpstr>
      <vt:lpstr>Passé composé- AUXiliary être</vt:lpstr>
      <vt:lpstr>Passé composé- AUXiliary être</vt:lpstr>
      <vt:lpstr>Passé composé- negation</vt:lpstr>
      <vt:lpstr>Passé composé-VERBS to memorize</vt:lpstr>
      <vt:lpstr>Marqueurs temporels/TIME MARKERS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RECAPITULATIF de grammaire: semaine 4</dc:title>
  <dc:creator>Jeannette Mundinger Hardy</dc:creator>
  <cp:lastModifiedBy>Jeannette Mundinger Hardy</cp:lastModifiedBy>
  <cp:revision>110</cp:revision>
  <dcterms:created xsi:type="dcterms:W3CDTF">2020-05-21T18:56:32Z</dcterms:created>
  <dcterms:modified xsi:type="dcterms:W3CDTF">2022-05-31T14:59:27Z</dcterms:modified>
</cp:coreProperties>
</file>